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79" r:id="rId5"/>
    <p:sldId id="259" r:id="rId6"/>
    <p:sldId id="263" r:id="rId7"/>
    <p:sldId id="273" r:id="rId8"/>
    <p:sldId id="265" r:id="rId9"/>
    <p:sldId id="290" r:id="rId10"/>
    <p:sldId id="260" r:id="rId11"/>
    <p:sldId id="266" r:id="rId12"/>
    <p:sldId id="272" r:id="rId13"/>
    <p:sldId id="287" r:id="rId14"/>
    <p:sldId id="283" r:id="rId15"/>
    <p:sldId id="289" r:id="rId16"/>
    <p:sldId id="261" r:id="rId17"/>
    <p:sldId id="262" r:id="rId18"/>
    <p:sldId id="270" r:id="rId19"/>
    <p:sldId id="271" r:id="rId20"/>
    <p:sldId id="285" r:id="rId21"/>
    <p:sldId id="288" r:id="rId22"/>
    <p:sldId id="286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708" autoAdjust="0"/>
  </p:normalViewPr>
  <p:slideViewPr>
    <p:cSldViewPr>
      <p:cViewPr>
        <p:scale>
          <a:sx n="77" d="100"/>
          <a:sy n="77" d="100"/>
        </p:scale>
        <p:origin x="-132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Subject 1</c:v>
                </c:pt>
                <c:pt idx="1">
                  <c:v>Subject 2</c:v>
                </c:pt>
                <c:pt idx="2">
                  <c:v>Subject 3</c:v>
                </c:pt>
                <c:pt idx="3">
                  <c:v>Subject 4</c:v>
                </c:pt>
                <c:pt idx="4">
                  <c:v>Subject 5</c:v>
                </c:pt>
                <c:pt idx="5">
                  <c:v>Subject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19.899999999999999</c:v>
                </c:pt>
                <c:pt idx="1">
                  <c:v>28.4</c:v>
                </c:pt>
                <c:pt idx="2">
                  <c:v>22.2</c:v>
                </c:pt>
                <c:pt idx="3">
                  <c:v>10.6</c:v>
                </c:pt>
                <c:pt idx="4">
                  <c:v>14.2</c:v>
                </c:pt>
                <c:pt idx="5">
                  <c:v>23.9</c:v>
                </c:pt>
              </c:numCache>
            </c:numRef>
          </c:val>
        </c:ser>
        <c:dLbls/>
        <c:axId val="175078400"/>
        <c:axId val="175461120"/>
      </c:barChart>
      <c:catAx>
        <c:axId val="1750784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75461120"/>
        <c:crosses val="autoZero"/>
        <c:auto val="1"/>
        <c:lblAlgn val="ctr"/>
        <c:lblOffset val="100"/>
      </c:catAx>
      <c:valAx>
        <c:axId val="175461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75078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85A04-8C23-4E29-B248-957228DAA70B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DFE44-2C83-4E65-8000-44809B6F39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DFE44-2C83-4E65-8000-44809B6F394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862B7D9-EBEC-497B-A872-DA02C440ABA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063E0-50B6-4B4C-BE0B-7B3C4F48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B7D9-EBEC-497B-A872-DA02C440ABA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63E0-50B6-4B4C-BE0B-7B3C4F48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862B7D9-EBEC-497B-A872-DA02C440ABA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B063E0-50B6-4B4C-BE0B-7B3C4F48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B7D9-EBEC-497B-A872-DA02C440ABA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063E0-50B6-4B4C-BE0B-7B3C4F481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B7D9-EBEC-497B-A872-DA02C440ABA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B063E0-50B6-4B4C-BE0B-7B3C4F481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62B7D9-EBEC-497B-A872-DA02C440ABA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B063E0-50B6-4B4C-BE0B-7B3C4F481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62B7D9-EBEC-497B-A872-DA02C440ABA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B063E0-50B6-4B4C-BE0B-7B3C4F481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B7D9-EBEC-497B-A872-DA02C440ABA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063E0-50B6-4B4C-BE0B-7B3C4F48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B7D9-EBEC-497B-A872-DA02C440ABA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063E0-50B6-4B4C-BE0B-7B3C4F48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B7D9-EBEC-497B-A872-DA02C440ABA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063E0-50B6-4B4C-BE0B-7B3C4F481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62B7D9-EBEC-497B-A872-DA02C440ABA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B063E0-50B6-4B4C-BE0B-7B3C4F4810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62B7D9-EBEC-497B-A872-DA02C440ABA9}" type="datetimeFigureOut">
              <a:rPr lang="en-US" smtClean="0"/>
              <a:pPr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B063E0-50B6-4B4C-BE0B-7B3C4F48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Madness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By: </a:t>
            </a:r>
            <a:r>
              <a:rPr lang="en-US" dirty="0" err="1" smtClean="0">
                <a:solidFill>
                  <a:schemeClr val="bg1"/>
                </a:solidFill>
              </a:rPr>
              <a:t>Kajol</a:t>
            </a:r>
            <a:r>
              <a:rPr lang="en-US" dirty="0" smtClean="0">
                <a:solidFill>
                  <a:schemeClr val="bg1"/>
                </a:solidFill>
              </a:rPr>
              <a:t> Sharma &amp; Julia </a:t>
            </a:r>
            <a:r>
              <a:rPr lang="en-US" dirty="0" err="1" smtClean="0">
                <a:solidFill>
                  <a:schemeClr val="bg1"/>
                </a:solidFill>
              </a:rPr>
              <a:t>Vang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6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Knowledge Issue: Emotion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can emotion determine our vices and virtues?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438400"/>
            <a:ext cx="3410658" cy="40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Emotion: Claim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Emotions and Rationality or Irrationality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3622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Linking Question: Ethics &amp; 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the role of mental </a:t>
            </a:r>
            <a:r>
              <a:rPr lang="en-US" dirty="0" smtClean="0">
                <a:solidFill>
                  <a:schemeClr val="bg1"/>
                </a:solidFill>
              </a:rPr>
              <a:t>illnesses </a:t>
            </a:r>
            <a:r>
              <a:rPr lang="en-US" dirty="0">
                <a:solidFill>
                  <a:schemeClr val="bg1"/>
                </a:solidFill>
              </a:rPr>
              <a:t>in the creation of art?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57432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775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Linking Question: Ethics &amp; 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“I </a:t>
            </a:r>
            <a:r>
              <a:rPr lang="en-US" dirty="0">
                <a:solidFill>
                  <a:schemeClr val="bg1"/>
                </a:solidFill>
              </a:rPr>
              <a:t>became insane, with long intervals of horrible </a:t>
            </a:r>
            <a:r>
              <a:rPr lang="en-US" dirty="0" smtClean="0">
                <a:solidFill>
                  <a:schemeClr val="bg1"/>
                </a:solidFill>
              </a:rPr>
              <a:t>sanity.” -Edgar Allen Poe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4795" y="2590800"/>
            <a:ext cx="2753498" cy="374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Linking Question: Ethics &amp; 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Dali murder mystery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930" y="2397211"/>
            <a:ext cx="4826503" cy="38336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9472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Insanity Test Results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536826325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854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Knowledge Issue: Reason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can reason be an entrapment (due to a prison of consistency)?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2628900"/>
            <a:ext cx="55880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6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Reason: Claim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dirty="0">
                <a:solidFill>
                  <a:schemeClr val="bg1"/>
                </a:solidFill>
              </a:rPr>
              <a:t>A foolish consistency is the hobgoblin of little </a:t>
            </a:r>
            <a:r>
              <a:rPr lang="en-US" sz="2800" dirty="0" smtClean="0">
                <a:solidFill>
                  <a:schemeClr val="bg1"/>
                </a:solidFill>
              </a:rPr>
              <a:t>minds.”</a:t>
            </a:r>
            <a:r>
              <a:rPr lang="en-US" sz="3200" dirty="0" smtClean="0">
                <a:solidFill>
                  <a:schemeClr val="bg1"/>
                </a:solidFill>
              </a:rPr>
              <a:t> - Ralph </a:t>
            </a:r>
            <a:r>
              <a:rPr lang="en-US" sz="3200" dirty="0">
                <a:solidFill>
                  <a:schemeClr val="bg1"/>
                </a:solidFill>
              </a:rPr>
              <a:t>Waldo Emerson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681416"/>
            <a:ext cx="386961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3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Reason: Claim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Consistency </a:t>
            </a:r>
            <a:r>
              <a:rPr lang="en-US" sz="2800" dirty="0" smtClean="0">
                <a:solidFill>
                  <a:schemeClr val="bg1"/>
                </a:solidFill>
              </a:rPr>
              <a:t>can also be </a:t>
            </a:r>
            <a:r>
              <a:rPr lang="en-US" sz="2800" dirty="0">
                <a:solidFill>
                  <a:schemeClr val="bg1"/>
                </a:solidFill>
              </a:rPr>
              <a:t>a veil of protection and comfort for </a:t>
            </a:r>
            <a:r>
              <a:rPr lang="en-US" sz="2800" dirty="0" smtClean="0">
                <a:solidFill>
                  <a:schemeClr val="bg1"/>
                </a:solidFill>
              </a:rPr>
              <a:t>humans.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895600"/>
            <a:ext cx="350623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83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Linking Question: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has mental illness been viewed historically?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0480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3971925"/>
            <a:ext cx="2371725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2819400"/>
            <a:ext cx="1552575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3810000"/>
            <a:ext cx="1676400" cy="224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2566987"/>
            <a:ext cx="12287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9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Does madness exist?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Knowledge Issue: Perception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- Linking question: Culture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Knowledge Issue: Emotion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	-Linking question: Art &amp; Ethics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Knowledge Issue: Reason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- Linking question: History</a:t>
            </a:r>
          </a:p>
        </p:txBody>
      </p:sp>
    </p:spTree>
    <p:extLst>
      <p:ext uri="{BB962C8B-B14F-4D97-AF65-F5344CB8AC3E}">
        <p14:creationId xmlns:p14="http://schemas.microsoft.com/office/powerpoint/2010/main" xmlns="" val="34772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Linking Question: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Isaac </a:t>
            </a:r>
            <a:r>
              <a:rPr lang="en-US" dirty="0" smtClean="0">
                <a:solidFill>
                  <a:schemeClr val="bg1"/>
                </a:solidFill>
              </a:rPr>
              <a:t>Newton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5832" y="2743200"/>
            <a:ext cx="3595886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3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Linking Question: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Isaac Newton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https://encrypted-tbn3.gstatic.com/images?q=tbn:ANd9GcTSKXFqfKj5wu5YLFiGRlwcCvVVf9yGMLpvQiQxOYxvRUguD18_pA"/>
          <p:cNvSpPr>
            <a:spLocks noChangeAspect="1" noChangeArrowheads="1"/>
          </p:cNvSpPr>
          <p:nvPr/>
        </p:nvSpPr>
        <p:spPr bwMode="auto">
          <a:xfrm>
            <a:off x="155575" y="-868363"/>
            <a:ext cx="2476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646405"/>
            <a:ext cx="4736070" cy="34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6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Linking Question: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“Science has not yet taught us if madness is or is not the sublimity of the intelligence.” -Edgar Allan Poe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199" y="2667000"/>
            <a:ext cx="285941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4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believe that insanity and sanity is a man-made theory to limit the originality of people.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667000"/>
            <a:ext cx="30480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4953000"/>
            <a:ext cx="3048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"Newton, Sir Isaac." Encyclopedia Britannica. 2008. Encyclopedia Britannica Online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Stamp Out Stigma. "Famous People with Mental Illness." (Mar. 4, 2008) http://www.stampoutstigma.org/famous.html­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"</a:t>
            </a:r>
            <a:r>
              <a:rPr lang="en-US" dirty="0">
                <a:solidFill>
                  <a:schemeClr val="bg1"/>
                </a:solidFill>
              </a:rPr>
              <a:t>Allegory of the Cave." </a:t>
            </a:r>
            <a:r>
              <a:rPr lang="en-US" i="1" dirty="0">
                <a:solidFill>
                  <a:schemeClr val="bg1"/>
                </a:solidFill>
              </a:rPr>
              <a:t>Allegory of the Cave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N.p</a:t>
            </a:r>
            <a:r>
              <a:rPr lang="en-US" dirty="0">
                <a:solidFill>
                  <a:schemeClr val="bg1"/>
                </a:solidFill>
              </a:rPr>
              <a:t>., </a:t>
            </a:r>
            <a:r>
              <a:rPr lang="en-US" dirty="0" err="1">
                <a:solidFill>
                  <a:schemeClr val="bg1"/>
                </a:solidFill>
              </a:rPr>
              <a:t>n.d.</a:t>
            </a:r>
            <a:r>
              <a:rPr lang="en-US" dirty="0">
                <a:solidFill>
                  <a:schemeClr val="bg1"/>
                </a:solidFill>
              </a:rPr>
              <a:t> Web. 07 Mar. 2013. </a:t>
            </a:r>
            <a:r>
              <a:rPr lang="en-US" dirty="0" smtClean="0">
                <a:solidFill>
                  <a:schemeClr val="bg1"/>
                </a:solidFill>
              </a:rPr>
              <a:t>	&lt;</a:t>
            </a:r>
            <a:r>
              <a:rPr lang="en-US" dirty="0">
                <a:solidFill>
                  <a:schemeClr val="bg1"/>
                </a:solidFill>
              </a:rPr>
              <a:t>http://faculty.washington.edu/smcohen/320/cave.htm&gt;.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Emerson</a:t>
            </a:r>
            <a:r>
              <a:rPr lang="en-US" dirty="0">
                <a:solidFill>
                  <a:schemeClr val="bg1"/>
                </a:solidFill>
              </a:rPr>
              <a:t>, Ralph. "Self-Reliance." </a:t>
            </a:r>
            <a:r>
              <a:rPr lang="en-US" i="1" dirty="0">
                <a:solidFill>
                  <a:schemeClr val="bg1"/>
                </a:solidFill>
              </a:rPr>
              <a:t>Self-Reliance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N.p</a:t>
            </a:r>
            <a:r>
              <a:rPr lang="en-US" dirty="0">
                <a:solidFill>
                  <a:schemeClr val="bg1"/>
                </a:solidFill>
              </a:rPr>
              <a:t>., </a:t>
            </a:r>
            <a:r>
              <a:rPr lang="en-US" dirty="0" err="1">
                <a:solidFill>
                  <a:schemeClr val="bg1"/>
                </a:solidFill>
              </a:rPr>
              <a:t>n.d.</a:t>
            </a:r>
            <a:r>
              <a:rPr lang="en-US" dirty="0">
                <a:solidFill>
                  <a:schemeClr val="bg1"/>
                </a:solidFill>
              </a:rPr>
              <a:t> Web. 07 Mar. 2013. </a:t>
            </a:r>
            <a:r>
              <a:rPr lang="en-US" dirty="0" smtClean="0">
                <a:solidFill>
                  <a:schemeClr val="bg1"/>
                </a:solidFill>
              </a:rPr>
              <a:t>	&lt;</a:t>
            </a:r>
            <a:r>
              <a:rPr lang="en-US" dirty="0">
                <a:solidFill>
                  <a:schemeClr val="bg1"/>
                </a:solidFill>
              </a:rPr>
              <a:t>http://www.emersoncentral.com/selfreliance.htm&gt;.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"</a:t>
            </a:r>
            <a:r>
              <a:rPr lang="en-US" dirty="0">
                <a:solidFill>
                  <a:schemeClr val="bg1"/>
                </a:solidFill>
              </a:rPr>
              <a:t>Ellis' Irrational Beliefs." </a:t>
            </a:r>
            <a:r>
              <a:rPr lang="en-US" i="1" dirty="0">
                <a:solidFill>
                  <a:schemeClr val="bg1"/>
                </a:solidFill>
              </a:rPr>
              <a:t>Ellis' Irrational Beliefs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N.p</a:t>
            </a:r>
            <a:r>
              <a:rPr lang="en-US" dirty="0">
                <a:solidFill>
                  <a:schemeClr val="bg1"/>
                </a:solidFill>
              </a:rPr>
              <a:t>., </a:t>
            </a:r>
            <a:r>
              <a:rPr lang="en-US" dirty="0" err="1">
                <a:solidFill>
                  <a:schemeClr val="bg1"/>
                </a:solidFill>
              </a:rPr>
              <a:t>n.d.</a:t>
            </a:r>
            <a:r>
              <a:rPr lang="en-US" dirty="0">
                <a:solidFill>
                  <a:schemeClr val="bg1"/>
                </a:solidFill>
              </a:rPr>
              <a:t> Web. 07 Mar. 2013. </a:t>
            </a:r>
            <a:r>
              <a:rPr lang="en-US" dirty="0" smtClean="0">
                <a:solidFill>
                  <a:schemeClr val="bg1"/>
                </a:solidFill>
              </a:rPr>
              <a:t>	&lt;</a:t>
            </a:r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smtClean="0">
                <a:solidFill>
                  <a:schemeClr val="bg1"/>
                </a:solidFill>
              </a:rPr>
              <a:t>changingminds.org/explanations/belief/irrational_beliefs.ht	m</a:t>
            </a:r>
            <a:r>
              <a:rPr lang="en-US" dirty="0">
                <a:solidFill>
                  <a:schemeClr val="bg1"/>
                </a:solidFill>
              </a:rPr>
              <a:t>&gt;.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NIHILISM </a:t>
            </a:r>
            <a:r>
              <a:rPr lang="en-US" i="1" dirty="0">
                <a:solidFill>
                  <a:schemeClr val="bg1"/>
                </a:solidFill>
              </a:rPr>
              <a:t>by Eugene Rose</a:t>
            </a:r>
            <a:r>
              <a:rPr lang="en-US" dirty="0">
                <a:solidFill>
                  <a:schemeClr val="bg1"/>
                </a:solidFill>
              </a:rPr>
              <a:t>. Rep. </a:t>
            </a:r>
            <a:r>
              <a:rPr lang="en-US" dirty="0" err="1">
                <a:solidFill>
                  <a:schemeClr val="bg1"/>
                </a:solidFill>
              </a:rPr>
              <a:t>N.p</a:t>
            </a:r>
            <a:r>
              <a:rPr lang="en-US" dirty="0">
                <a:solidFill>
                  <a:schemeClr val="bg1"/>
                </a:solidFill>
              </a:rPr>
              <a:t>., </a:t>
            </a:r>
            <a:r>
              <a:rPr lang="en-US" dirty="0" err="1">
                <a:solidFill>
                  <a:schemeClr val="bg1"/>
                </a:solidFill>
              </a:rPr>
              <a:t>n.d.</a:t>
            </a:r>
            <a:r>
              <a:rPr lang="en-US" dirty="0">
                <a:solidFill>
                  <a:schemeClr val="bg1"/>
                </a:solidFill>
              </a:rPr>
              <a:t> Web. 07 Mar. 2013. </a:t>
            </a:r>
            <a:r>
              <a:rPr lang="en-US" dirty="0" smtClean="0">
                <a:solidFill>
                  <a:schemeClr val="bg1"/>
                </a:solidFill>
              </a:rPr>
              <a:t>	&lt;</a:t>
            </a:r>
            <a:r>
              <a:rPr lang="en-US" dirty="0">
                <a:solidFill>
                  <a:schemeClr val="bg1"/>
                </a:solidFill>
              </a:rPr>
              <a:t>http://www.columbia.edu/cu/augustine/arch/nihilism.html&gt;.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6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Madness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line between insanity and sanity is man-made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purely based on human perception.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4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Madness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Sandy Hook massacre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a.abcnews.com/images/US/HT_patch_sandy_hook_school_kb_121214_w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259" y="25908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03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Knowledge Issue: Perception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can perception affect our view of what is “reality”?</a:t>
            </a:r>
          </a:p>
          <a:p>
            <a:pPr marL="0" lv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2743200"/>
            <a:ext cx="4509530" cy="386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3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Perception: Claim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Plato’s Allegory of the Cave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2438400"/>
            <a:ext cx="5976652" cy="369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628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Perception: Claim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Common-sense Realism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183027"/>
            <a:ext cx="5791200" cy="43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4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Linking Question: Culture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How is mental illness viewed culturally?</a:t>
            </a:r>
          </a:p>
          <a:p>
            <a:endParaRPr lang="en-US" sz="2800" dirty="0">
              <a:latin typeface="+mj-lt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1786" y="5257800"/>
            <a:ext cx="2924175" cy="7374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533" y="2474766"/>
            <a:ext cx="1849430" cy="276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55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Linking Question: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How is mental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illness viewed culturally?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438400"/>
            <a:ext cx="3246120" cy="38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918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366</Words>
  <Application>Microsoft Office PowerPoint</Application>
  <PresentationFormat>On-screen Show (4:3)</PresentationFormat>
  <Paragraphs>85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Madness</vt:lpstr>
      <vt:lpstr>Overview</vt:lpstr>
      <vt:lpstr>Madness</vt:lpstr>
      <vt:lpstr>Madness</vt:lpstr>
      <vt:lpstr>Knowledge Issue: Perception</vt:lpstr>
      <vt:lpstr>Perception: Claim</vt:lpstr>
      <vt:lpstr>Perception: Claim </vt:lpstr>
      <vt:lpstr>Linking Question: Culture</vt:lpstr>
      <vt:lpstr>Linking Question: Culture</vt:lpstr>
      <vt:lpstr>Knowledge Issue: Emotion</vt:lpstr>
      <vt:lpstr>Emotion: Claim</vt:lpstr>
      <vt:lpstr>Linking Question: Ethics &amp; Art</vt:lpstr>
      <vt:lpstr>Linking Question: Ethics &amp; Art</vt:lpstr>
      <vt:lpstr>Linking Question: Ethics &amp; Art</vt:lpstr>
      <vt:lpstr>The Insanity Test Results</vt:lpstr>
      <vt:lpstr>Knowledge Issue: Reason</vt:lpstr>
      <vt:lpstr>Reason: Claim </vt:lpstr>
      <vt:lpstr>Reason: Claim</vt:lpstr>
      <vt:lpstr>Linking Question: History</vt:lpstr>
      <vt:lpstr>Linking Question: History</vt:lpstr>
      <vt:lpstr>Linking Question: History</vt:lpstr>
      <vt:lpstr>Linking Question: History</vt:lpstr>
      <vt:lpstr>Conclusion</vt:lpstr>
      <vt:lpstr>Citations</vt:lpstr>
    </vt:vector>
  </TitlesOfParts>
  <Company>SCUSD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Madness</dc:title>
  <dc:creator>SCUSD</dc:creator>
  <cp:lastModifiedBy>Larry</cp:lastModifiedBy>
  <cp:revision>44</cp:revision>
  <dcterms:created xsi:type="dcterms:W3CDTF">2013-02-26T22:14:27Z</dcterms:created>
  <dcterms:modified xsi:type="dcterms:W3CDTF">2013-04-20T14:55:21Z</dcterms:modified>
</cp:coreProperties>
</file>